
<file path=[Content_Types].xml><?xml version="1.0" encoding="utf-8"?>
<Types xmlns="http://schemas.openxmlformats.org/package/2006/content-types">
  <Default Extension="jpg&amp;ehk=U" ContentType="image/jpeg"/>
  <Default Extension="png&amp;ehk=VrDwg7iqqoZkMqepjYcl8w&amp;r=0&amp;pid=OfficeInsert" ContentType="image/png"/>
  <Default Extension="png&amp;ehk=j9MTA9wmMoq2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rwQ8259g0wVmEgXTsmEWMQ&amp;r=0&amp;pid=OfficeInsert" ContentType="image/png"/>
  <Default Extension="png&amp;ehk=peu" ContentType="image/png"/>
  <Default Extension="gif" ContentType="image/gif"/>
  <Default Extension="gif&amp;ehk=nmzz2Q" ContentType="image/gif"/>
  <Default Extension="jpg&amp;ehk=5T0CE3ijSLIdhpuOBh0eIA&amp;r=0&amp;pid=OfficeInsert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1"/>
  </p:notesMasterIdLst>
  <p:sldIdLst>
    <p:sldId id="256" r:id="rId2"/>
    <p:sldId id="257" r:id="rId3"/>
    <p:sldId id="301" r:id="rId4"/>
    <p:sldId id="310" r:id="rId5"/>
    <p:sldId id="302" r:id="rId6"/>
    <p:sldId id="300" r:id="rId7"/>
    <p:sldId id="303" r:id="rId8"/>
    <p:sldId id="259" r:id="rId9"/>
    <p:sldId id="258" r:id="rId10"/>
    <p:sldId id="261" r:id="rId11"/>
    <p:sldId id="260" r:id="rId12"/>
    <p:sldId id="267" r:id="rId13"/>
    <p:sldId id="266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311" r:id="rId25"/>
    <p:sldId id="312" r:id="rId26"/>
    <p:sldId id="313" r:id="rId27"/>
    <p:sldId id="278" r:id="rId28"/>
    <p:sldId id="281" r:id="rId29"/>
    <p:sldId id="288" r:id="rId30"/>
    <p:sldId id="305" r:id="rId31"/>
    <p:sldId id="272" r:id="rId32"/>
    <p:sldId id="282" r:id="rId33"/>
    <p:sldId id="286" r:id="rId34"/>
    <p:sldId id="285" r:id="rId35"/>
    <p:sldId id="307" r:id="rId36"/>
    <p:sldId id="287" r:id="rId37"/>
    <p:sldId id="308" r:id="rId38"/>
    <p:sldId id="284" r:id="rId39"/>
    <p:sldId id="309" r:id="rId40"/>
    <p:sldId id="306" r:id="rId41"/>
    <p:sldId id="304" r:id="rId42"/>
    <p:sldId id="283" r:id="rId43"/>
    <p:sldId id="292" r:id="rId44"/>
    <p:sldId id="294" r:id="rId45"/>
    <p:sldId id="295" r:id="rId46"/>
    <p:sldId id="296" r:id="rId47"/>
    <p:sldId id="297" r:id="rId48"/>
    <p:sldId id="298" r:id="rId49"/>
    <p:sldId id="299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94" autoAdjust="0"/>
  </p:normalViewPr>
  <p:slideViewPr>
    <p:cSldViewPr snapToGrid="0">
      <p:cViewPr varScale="1">
        <p:scale>
          <a:sx n="68" d="100"/>
          <a:sy n="68" d="100"/>
        </p:scale>
        <p:origin x="18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60C0-5747-4BFC-8CD7-CC9054AA58F2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59CAA-2A14-41F0-9337-1F074CF4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Yesterday we collected tree diameters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7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3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59CAA-2A14-41F0-9337-1F074CF471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8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4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5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1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7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4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77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8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5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AF9467-7265-4DDD-801F-AEEE6EC54EF1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03A4D4-8CA9-4A8D-8E8A-84D2A6B5D22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2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c.cornell.edu/Elrod/t-test/t-test-assumptions.html" TargetMode="External"/><Relationship Id="rId2" Type="http://schemas.openxmlformats.org/officeDocument/2006/relationships/hyperlink" Target="http://www.unh.edu/halelab/BIOL933/labs/lab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companion.org/handbook/I_12.html" TargetMode="External"/><Relationship Id="rId5" Type="http://schemas.openxmlformats.org/officeDocument/2006/relationships/hyperlink" Target="https://www.isixsigma.com/tools-templates/normality/tips-recognizing-and-transforming-non-normal-data/" TargetMode="External"/><Relationship Id="rId4" Type="http://schemas.openxmlformats.org/officeDocument/2006/relationships/hyperlink" Target="https://www.ohio.edu/plantbio/staff/mccarthy/quantmet/lectures/ttest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&amp;ehk=U"/><Relationship Id="rId2" Type="http://schemas.openxmlformats.org/officeDocument/2006/relationships/image" Target="../media/image3.jpg&amp;ehk=5T0CE3ijSLIdhpuOBh0eIA&amp;r=0&amp;pid=OfficeInsert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&amp;ehk=VrDwg7iqqoZkMqepjYcl8w&amp;r=0&amp;pid=OfficeInsert"/><Relationship Id="rId7" Type="http://schemas.openxmlformats.org/officeDocument/2006/relationships/image" Target="../media/image9.png&amp;ehk=peu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&amp;ehk=j9MTA9wmMoq2"/><Relationship Id="rId5" Type="http://schemas.openxmlformats.org/officeDocument/2006/relationships/image" Target="../media/image7.png&amp;ehk=rwQ8259g0wVmEgXTsmEWMQ&amp;r=0&amp;pid=OfficeInsert"/><Relationship Id="rId4" Type="http://schemas.openxmlformats.org/officeDocument/2006/relationships/image" Target="../media/image6.gif&amp;ehk=nmzz2Q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Introduction to Applied Statistics:</a:t>
            </a:r>
            <a:br>
              <a:rPr lang="en-US" sz="6600" dirty="0"/>
            </a:br>
            <a:r>
              <a:rPr lang="en-US" sz="6600" dirty="0"/>
              <a:t>Data Transformations and T-tests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Lynn Waterhouse</a:t>
            </a:r>
          </a:p>
        </p:txBody>
      </p:sp>
    </p:spTree>
    <p:extLst>
      <p:ext uri="{BB962C8B-B14F-4D97-AF65-F5344CB8AC3E}">
        <p14:creationId xmlns:p14="http://schemas.microsoft.com/office/powerpoint/2010/main" val="166482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T-distribution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859383" cy="4023360"/>
          </a:xfrm>
        </p:spPr>
        <p:txBody>
          <a:bodyPr>
            <a:normAutofit/>
          </a:bodyPr>
          <a:lstStyle/>
          <a:p>
            <a:r>
              <a:rPr lang="en-US" sz="2400" dirty="0"/>
              <a:t>Very similar to the standard normal distribution (Z-distribution, normal distribution with mean=0, std. dev=1)</a:t>
            </a:r>
          </a:p>
          <a:p>
            <a:r>
              <a:rPr lang="en-US" sz="2400" dirty="0"/>
              <a:t>The T and Z distribution become more similar when sample size (N) &gt;30 </a:t>
            </a:r>
          </a:p>
          <a:p>
            <a:r>
              <a:rPr lang="en-US" sz="2400" dirty="0"/>
              <a:t>T-distribution can be used to make inferences about the mean</a:t>
            </a:r>
          </a:p>
          <a:p>
            <a:r>
              <a:rPr lang="en-US" sz="2400" dirty="0"/>
              <a:t>Used when population </a:t>
            </a:r>
            <a:r>
              <a:rPr lang="en-US" sz="2400" dirty="0" err="1"/>
              <a:t>sd</a:t>
            </a:r>
            <a:r>
              <a:rPr lang="en-US" sz="2400" dirty="0"/>
              <a:t> is unknown but we know the sample </a:t>
            </a:r>
            <a:r>
              <a:rPr lang="en-US" sz="2400" dirty="0" err="1"/>
              <a:t>sd</a:t>
            </a:r>
            <a:r>
              <a:rPr lang="en-US" sz="2400" dirty="0"/>
              <a:t> (</a:t>
            </a:r>
            <a:r>
              <a:rPr lang="el-GR" sz="2400" dirty="0"/>
              <a:t>σ</a:t>
            </a:r>
            <a:r>
              <a:rPr lang="en-US" sz="2400" dirty="0"/>
              <a:t> vs. 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828" y="3088473"/>
            <a:ext cx="3509789" cy="939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404" t="49788" r="55715" b="26296"/>
          <a:stretch/>
        </p:blipFill>
        <p:spPr>
          <a:xfrm>
            <a:off x="5634444" y="4155168"/>
            <a:ext cx="3368042" cy="151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83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look for differences in data (One Sample T-test)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One Sample T-test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Test something about average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Assumptions: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Continuous variable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Independent observations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Variable follows a normal distribution (bell-shaped)</a:t>
            </a:r>
          </a:p>
        </p:txBody>
      </p:sp>
    </p:spTree>
    <p:extLst>
      <p:ext uri="{BB962C8B-B14F-4D97-AF65-F5344CB8AC3E}">
        <p14:creationId xmlns:p14="http://schemas.microsoft.com/office/powerpoint/2010/main" val="296638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Useful when you want to compare the mean to a known number</a:t>
            </a:r>
          </a:p>
          <a:p>
            <a:endParaRPr lang="en-US" sz="2400" dirty="0"/>
          </a:p>
          <a:p>
            <a:r>
              <a:rPr lang="en-US" sz="2400" dirty="0"/>
              <a:t>Pieces of information required: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Sample size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Sample mean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Sample standard deviation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Population mean being compared to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036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</a:t>
            </a:r>
            <a:r>
              <a:rPr lang="en-US" dirty="0"/>
              <a:t>493.6667g and the sample standard deviation 18.02552g.</a:t>
            </a:r>
            <a:endParaRPr lang="en-US" dirty="0"/>
          </a:p>
          <a:p>
            <a:r>
              <a:rPr lang="en-US" dirty="0"/>
              <a:t>475 505 521 453 508 510 488 489 488 482 490 480 484 501 519 497 489 481 483 548 502 490 491 509 486 471 511 479 499 481</a:t>
            </a:r>
          </a:p>
          <a:p>
            <a:r>
              <a:rPr lang="en-US" dirty="0"/>
              <a:t>Null Hypothesis:</a:t>
            </a:r>
          </a:p>
          <a:p>
            <a:r>
              <a:rPr lang="en-US" dirty="0"/>
              <a:t> ??</a:t>
            </a:r>
          </a:p>
          <a:p>
            <a:r>
              <a:rPr lang="en-US" dirty="0"/>
              <a:t>Alternative Hypothesis:</a:t>
            </a:r>
          </a:p>
          <a:p>
            <a:r>
              <a:rPr lang="en-US" dirty="0"/>
              <a:t> ??</a:t>
            </a:r>
          </a:p>
        </p:txBody>
      </p:sp>
    </p:spTree>
    <p:extLst>
      <p:ext uri="{BB962C8B-B14F-4D97-AF65-F5344CB8AC3E}">
        <p14:creationId xmlns:p14="http://schemas.microsoft.com/office/powerpoint/2010/main" val="299200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    </a:r>
              </a:p>
              <a:p>
                <a:r>
                  <a:rPr lang="en-US" dirty="0"/>
                  <a:t>475 505 521 453 508 510 488 489 488 482 490 480 484 501 519 497 489 481 483 548 502 490 491 509 486 471 511 479 499 481</a:t>
                </a:r>
              </a:p>
              <a:p>
                <a:r>
                  <a:rPr lang="en-US" dirty="0"/>
                  <a:t>Null Hypothesis: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Alternative Hypothesis: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023360"/>
              </a:xfrm>
              <a:blipFill>
                <a:blip r:embed="rId2"/>
                <a:stretch>
                  <a:fillRect l="-808" t="-1667" r="-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476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    </a:r>
              </a:p>
              <a:p>
                <a:endParaRPr lang="en-US" dirty="0"/>
              </a:p>
              <a:p>
                <a:r>
                  <a:rPr lang="en-US" dirty="0"/>
                  <a:t>Null Hypothesis: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Alternative Hypothesis: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This is a two-sided one sample T-test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9" t="-1667" r="-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15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1" y="3657600"/>
            <a:ext cx="280851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375799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53661" y="4311558"/>
            <a:ext cx="433313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 what do we conclude?</a:t>
            </a:r>
          </a:p>
        </p:txBody>
      </p:sp>
    </p:spTree>
    <p:extLst>
      <p:ext uri="{BB962C8B-B14F-4D97-AF65-F5344CB8AC3E}">
        <p14:creationId xmlns:p14="http://schemas.microsoft.com/office/powerpoint/2010/main" val="46484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58886" y="3810000"/>
            <a:ext cx="2144485" cy="461071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58886" y="3810000"/>
            <a:ext cx="2144485" cy="461071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1" y="4663517"/>
            <a:ext cx="595448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&gt;0.05 </a:t>
            </a:r>
            <a:b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 to reject the null.</a:t>
            </a:r>
          </a:p>
        </p:txBody>
      </p:sp>
    </p:spTree>
    <p:extLst>
      <p:ext uri="{BB962C8B-B14F-4D97-AF65-F5344CB8AC3E}">
        <p14:creationId xmlns:p14="http://schemas.microsoft.com/office/powerpoint/2010/main" val="235942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55176"/>
            <a:ext cx="7886700" cy="4787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400" dirty="0"/>
              <a:t>Apply simple transformations if data are not normal</a:t>
            </a:r>
          </a:p>
          <a:p>
            <a:pPr lvl="1" fontAlgn="base"/>
            <a:r>
              <a:rPr lang="en-US" sz="2400" dirty="0"/>
              <a:t>Data transformation (log)</a:t>
            </a:r>
          </a:p>
          <a:p>
            <a:pPr marL="201168" lvl="1" indent="0" fontAlgn="base">
              <a:buFont typeface="Calibri" pitchFamily="34" charset="0"/>
              <a:buNone/>
            </a:pPr>
            <a:endParaRPr lang="en-US" sz="2000" dirty="0"/>
          </a:p>
          <a:p>
            <a:pPr marL="0" indent="0" fontAlgn="base">
              <a:buFont typeface="Calibri" panose="020F0502020204030204" pitchFamily="34" charset="0"/>
              <a:buNone/>
            </a:pPr>
            <a:r>
              <a:rPr lang="en-US" sz="2400" dirty="0"/>
              <a:t>T-tests: Independent and Paired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when a T-test is appropriate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the assumptions of a T-test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when a paired t-test is appropriate</a:t>
            </a:r>
          </a:p>
          <a:p>
            <a:pPr marL="0" fontAlgn="base">
              <a:buFont typeface="Calibri" panose="020F0502020204030204" pitchFamily="34" charset="0"/>
              <a:buNone/>
            </a:pPr>
            <a:endParaRPr lang="en-US" sz="2600" dirty="0"/>
          </a:p>
          <a:p>
            <a:pPr marL="0" fontAlgn="base">
              <a:buFont typeface="Calibri" panose="020F0502020204030204" pitchFamily="34" charset="0"/>
              <a:buNone/>
            </a:pPr>
            <a:r>
              <a:rPr lang="en-US" sz="2600" dirty="0"/>
              <a:t>Non-parametric T-tests</a:t>
            </a:r>
          </a:p>
          <a:p>
            <a:pPr marL="0" indent="0" fontAlgn="base">
              <a:buFont typeface="Calibri" panose="020F0502020204030204" pitchFamily="34" charset="0"/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983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58886" y="3810000"/>
            <a:ext cx="2144485" cy="461071"/>
          </a:xfrm>
          <a:prstGeom prst="ellipse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79184" y="4576432"/>
            <a:ext cx="479875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*There is not enough evidence to say that there is a statistically significant difference between our sample and the expected mean of 500g.</a:t>
            </a:r>
          </a:p>
        </p:txBody>
      </p:sp>
    </p:spTree>
    <p:extLst>
      <p:ext uri="{BB962C8B-B14F-4D97-AF65-F5344CB8AC3E}">
        <p14:creationId xmlns:p14="http://schemas.microsoft.com/office/powerpoint/2010/main" val="114689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97923" y="4136571"/>
            <a:ext cx="6136278" cy="2394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59" y="3879185"/>
            <a:ext cx="2410098" cy="3335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1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59" y="3879185"/>
            <a:ext cx="2410098" cy="3335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ttps://image.slidesharecdn.com/hypothesistesting47-160103171329/95/hypothesis-testing-47-7-638.jpg?cb=14518412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" y="0"/>
            <a:ext cx="8904513" cy="6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602" y="178231"/>
            <a:ext cx="29924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 = -1.9244  </a:t>
            </a:r>
            <a:r>
              <a:rPr lang="en-US" sz="2800" b="1" dirty="0" err="1"/>
              <a:t>df</a:t>
            </a:r>
            <a:r>
              <a:rPr lang="en-US" sz="2800" b="1" dirty="0"/>
              <a:t>=29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602" y="6662610"/>
            <a:ext cx="9001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https://image.slidesharecdn.com/hypothesistesting47-160103171329/95/hypothesis-testing-47-7-638.jpg?cb=1451841291</a:t>
            </a:r>
          </a:p>
        </p:txBody>
      </p:sp>
    </p:spTree>
    <p:extLst>
      <p:ext uri="{BB962C8B-B14F-4D97-AF65-F5344CB8AC3E}">
        <p14:creationId xmlns:p14="http://schemas.microsoft.com/office/powerpoint/2010/main" val="2435306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59" y="3879185"/>
            <a:ext cx="2410098" cy="3335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ttps://image.slidesharecdn.com/hypothesistesting47-160103171329/95/hypothesis-testing-47-7-638.jpg?cb=14518412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" y="0"/>
            <a:ext cx="8904513" cy="6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602" y="178231"/>
            <a:ext cx="29924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 = -1.9244  </a:t>
            </a:r>
            <a:r>
              <a:rPr lang="en-US" sz="2800" b="1" dirty="0" err="1"/>
              <a:t>df</a:t>
            </a:r>
            <a:r>
              <a:rPr lang="en-US" sz="2800" b="1" dirty="0"/>
              <a:t>=29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602" y="6662610"/>
            <a:ext cx="9001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https://image.slidesharecdn.com/hypothesistesting47-160103171329/95/hypothesis-testing-47-7-638.jpg?cb=1451841291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56903" y="5087694"/>
            <a:ext cx="598714" cy="47897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64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59" y="3879185"/>
            <a:ext cx="2410098" cy="3335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ttps://image.slidesharecdn.com/hypothesistesting47-160103171329/95/hypothesis-testing-47-7-638.jpg?cb=14518412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" y="0"/>
            <a:ext cx="8904513" cy="6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602" y="178231"/>
            <a:ext cx="29924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 = -1.9244  </a:t>
            </a:r>
            <a:r>
              <a:rPr lang="en-US" sz="2800" b="1" dirty="0" err="1"/>
              <a:t>df</a:t>
            </a:r>
            <a:r>
              <a:rPr lang="en-US" sz="2800" b="1" dirty="0"/>
              <a:t>=29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602" y="6662610"/>
            <a:ext cx="9001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https://image.slidesharecdn.com/hypothesistesting47-160103171329/95/hypothesis-testing-47-7-638.jpg?cb=1451841291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56903" y="5087694"/>
            <a:ext cx="598714" cy="47897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 rot="5400000">
            <a:off x="5656218" y="613230"/>
            <a:ext cx="598714" cy="47897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0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959" y="3879185"/>
            <a:ext cx="2410098" cy="333586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https://image.slidesharecdn.com/hypothesistesting47-160103171329/95/hypothesis-testing-47-7-638.jpg?cb=145184129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2" y="0"/>
            <a:ext cx="8904513" cy="6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602" y="178231"/>
            <a:ext cx="29924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t = -1.9244  </a:t>
            </a:r>
            <a:r>
              <a:rPr lang="en-US" sz="2800" b="1" dirty="0" err="1"/>
              <a:t>df</a:t>
            </a:r>
            <a:r>
              <a:rPr lang="en-US" sz="2800" b="1" dirty="0"/>
              <a:t>=29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602" y="6662610"/>
            <a:ext cx="90013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https://image.slidesharecdn.com/hypothesistesting47-160103171329/95/hypothesis-testing-47-7-638.jpg?cb=1451841291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256903" y="5087694"/>
            <a:ext cx="598714" cy="47897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/>
          <p:cNvSpPr/>
          <p:nvPr/>
        </p:nvSpPr>
        <p:spPr>
          <a:xfrm rot="5400000">
            <a:off x="5656218" y="613230"/>
            <a:ext cx="598714" cy="478971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27914" y="5214257"/>
            <a:ext cx="567147" cy="19594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64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1045" y="4325741"/>
            <a:ext cx="3545269" cy="49663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9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33057"/>
            <a:ext cx="5912450" cy="2424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Example: The mean weight of abalone sold at market in a package is listed as 500g, you want to check if the abalone sold in the market have a mean of 500g. You have a sample of 30 abalone. The mean is 493.6667g and the sample standard deviation 18.02552g.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1045" y="4325741"/>
            <a:ext cx="3545269" cy="49663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68228" y="4445484"/>
                <a:ext cx="5117748" cy="944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i="1" dirty="0">
                    <a:latin typeface="Cambria Math" panose="02040503050406030204" pitchFamily="18" charset="0"/>
                  </a:rPr>
                  <a:t>Rule of Thumb: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228" y="4445484"/>
                <a:ext cx="5117748" cy="944233"/>
              </a:xfrm>
              <a:prstGeom prst="rect">
                <a:avLst/>
              </a:prstGeom>
              <a:blipFill>
                <a:blip r:embed="rId3"/>
                <a:stretch>
                  <a:fillRect l="-4291" t="-1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894114" y="5206207"/>
                <a:ext cx="7489372" cy="1171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Exact: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95%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𝐶𝐼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𝑞𝑡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(.975,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=29)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14" y="5206207"/>
                <a:ext cx="7489372" cy="1171603"/>
              </a:xfrm>
              <a:prstGeom prst="rect">
                <a:avLst/>
              </a:prstGeom>
              <a:blipFill>
                <a:blip r:embed="rId4"/>
                <a:stretch>
                  <a:fillRect l="-2117" t="-6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41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doing a one-sample T-test on the differences between the pairs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Differences need to independent of one another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Differences approximately follow a normal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9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transformations: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Square root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Figure 1: Normally Distribute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2209800"/>
            <a:ext cx="3149362" cy="14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ure 2: Positively and Negatively Skew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78921"/>
            <a:ext cx="5622471" cy="17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1762" y="4324777"/>
            <a:ext cx="19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skewed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2874" y="4324777"/>
            <a:ext cx="19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skewed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992086" y="3951514"/>
            <a:ext cx="1545771" cy="74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46470" y="3951514"/>
            <a:ext cx="1545771" cy="74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4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curious if white seabass have a deep tail. We can tell measure the "deepness" of the tail by looking at the difference between total length of the fish and standard length. We consider a tail deep if it is more than 1/6 of the body length of the fish.</a:t>
            </a:r>
          </a:p>
        </p:txBody>
      </p:sp>
      <p:pic>
        <p:nvPicPr>
          <p:cNvPr id="7170" name="Picture 2" descr="http://www.fishbase.org/Images/Glospic/G_Fig13a6181_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59" y="3344969"/>
            <a:ext cx="6096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63344" y="5977467"/>
            <a:ext cx="280851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8085" y="64083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http://www.fishbase.org/Images/Glospic/G_Fig13a6181_SL.jpg</a:t>
            </a:r>
          </a:p>
        </p:txBody>
      </p:sp>
    </p:spTree>
    <p:extLst>
      <p:ext uri="{BB962C8B-B14F-4D97-AF65-F5344CB8AC3E}">
        <p14:creationId xmlns:p14="http://schemas.microsoft.com/office/powerpoint/2010/main" val="21648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 T-test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compare if the means from two samples are the same.</a:t>
            </a:r>
          </a:p>
          <a:p>
            <a:r>
              <a:rPr lang="en-US" dirty="0"/>
              <a:t>Two types of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Homogeneous variances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Heterogeneous variances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determine which one you have using a test to see if the variances are similar.</a:t>
            </a:r>
          </a:p>
        </p:txBody>
      </p:sp>
    </p:spTree>
    <p:extLst>
      <p:ext uri="{BB962C8B-B14F-4D97-AF65-F5344CB8AC3E}">
        <p14:creationId xmlns:p14="http://schemas.microsoft.com/office/powerpoint/2010/main" val="72684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Test for Homogeneity of 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Must explicitly test for homogeneity of variance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Requires the use of F-test which relies on the F-distribution. </a:t>
                </a:r>
              </a:p>
              <a:p>
                <a:r>
                  <a:rPr lang="en-US" dirty="0" err="1"/>
                  <a:t>Fcalc</a:t>
                </a:r>
                <a:r>
                  <a:rPr lang="en-US" dirty="0"/>
                  <a:t> = S2max / S2min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𝑐𝑎𝑙𝑐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Get F-table at N-1 </a:t>
                </a:r>
                <a:r>
                  <a:rPr lang="en-US" dirty="0" err="1"/>
                  <a:t>df</a:t>
                </a:r>
                <a:r>
                  <a:rPr lang="en-US" dirty="0"/>
                  <a:t> for each sample </a:t>
                </a:r>
              </a:p>
              <a:p>
                <a:r>
                  <a:rPr lang="en-US" dirty="0"/>
                  <a:t>If </a:t>
                </a:r>
                <a:r>
                  <a:rPr lang="en-US" dirty="0" err="1"/>
                  <a:t>Fcalc</a:t>
                </a:r>
                <a:r>
                  <a:rPr lang="en-US" dirty="0"/>
                  <a:t> &lt; </a:t>
                </a:r>
                <a:r>
                  <a:rPr lang="en-US" dirty="0" err="1"/>
                  <a:t>Ftable</a:t>
                </a:r>
                <a:r>
                  <a:rPr lang="en-US" dirty="0"/>
                  <a:t> then fail to reject Ho.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Test for Homogeneity of 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Must explicitly test for homogeneity of variance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Requires the use of F-test which relies on the F-distribution. </a:t>
                </a:r>
              </a:p>
              <a:p>
                <a:r>
                  <a:rPr lang="en-US" dirty="0" err="1"/>
                  <a:t>Fcalc</a:t>
                </a:r>
                <a:r>
                  <a:rPr lang="en-US" dirty="0"/>
                  <a:t> = S2max / S2min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𝑐𝑎𝑙𝑐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Get F-table at N-1 </a:t>
                </a:r>
                <a:r>
                  <a:rPr lang="en-US" dirty="0" err="1"/>
                  <a:t>df</a:t>
                </a:r>
                <a:r>
                  <a:rPr lang="en-US" dirty="0"/>
                  <a:t> for each sample </a:t>
                </a:r>
              </a:p>
              <a:p>
                <a:r>
                  <a:rPr lang="en-US" dirty="0"/>
                  <a:t>If </a:t>
                </a:r>
                <a:r>
                  <a:rPr lang="en-US" dirty="0" err="1"/>
                  <a:t>Fcalc</a:t>
                </a:r>
                <a:r>
                  <a:rPr lang="en-US" dirty="0"/>
                  <a:t> &lt; </a:t>
                </a:r>
                <a:r>
                  <a:rPr lang="en-US" dirty="0" err="1"/>
                  <a:t>Ftable</a:t>
                </a:r>
                <a:r>
                  <a:rPr lang="en-US" dirty="0"/>
                  <a:t> then fail to reject Ho.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www.statisticslectures.com/images/ftable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138635"/>
            <a:ext cx="6958693" cy="615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850" y="6397595"/>
            <a:ext cx="6533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http://www.statisticslectures.com/images/ftable3.gif</a:t>
            </a:r>
          </a:p>
        </p:txBody>
      </p:sp>
    </p:spTree>
    <p:extLst>
      <p:ext uri="{BB962C8B-B14F-4D97-AF65-F5344CB8AC3E}">
        <p14:creationId xmlns:p14="http://schemas.microsoft.com/office/powerpoint/2010/main" val="312109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Test for Homogeneity of Variances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Must explicitly test for homogeneity of variance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Requires the use of F-test which relies on the F-distribution. </a:t>
                </a:r>
              </a:p>
              <a:p>
                <a:r>
                  <a:rPr lang="en-US" dirty="0" err="1"/>
                  <a:t>Fcalc</a:t>
                </a:r>
                <a:r>
                  <a:rPr lang="en-US" dirty="0"/>
                  <a:t> = S2max / S2min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𝑐𝑎𝑙𝑐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Get F-table at N-1 </a:t>
                </a:r>
                <a:r>
                  <a:rPr lang="en-US" dirty="0" err="1"/>
                  <a:t>df</a:t>
                </a:r>
                <a:r>
                  <a:rPr lang="en-US" dirty="0"/>
                  <a:t> for each sample </a:t>
                </a:r>
              </a:p>
              <a:p>
                <a:r>
                  <a:rPr lang="en-US" dirty="0"/>
                  <a:t>If </a:t>
                </a:r>
                <a:r>
                  <a:rPr lang="en-US" dirty="0" err="1"/>
                  <a:t>Fcalc</a:t>
                </a:r>
                <a:r>
                  <a:rPr lang="en-US" dirty="0"/>
                  <a:t> &lt; </a:t>
                </a:r>
                <a:r>
                  <a:rPr lang="en-US" dirty="0" err="1"/>
                  <a:t>Ftable</a:t>
                </a:r>
                <a:r>
                  <a:rPr lang="en-US" dirty="0"/>
                  <a:t> then fail to reject Ho.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8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98571" y="3733801"/>
            <a:ext cx="3309257" cy="1569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/>
              <a:t>using R:</a:t>
            </a:r>
          </a:p>
          <a:p>
            <a:r>
              <a:rPr lang="en-US" sz="4800" dirty="0" err="1"/>
              <a:t>var.test</a:t>
            </a:r>
            <a:r>
              <a:rPr lang="en-US" sz="4800" dirty="0"/>
              <a:t>(</a:t>
            </a:r>
            <a:r>
              <a:rPr lang="en-US" sz="4800" dirty="0" err="1"/>
              <a:t>x,y</a:t>
            </a:r>
            <a:r>
              <a:rPr lang="en-US" sz="4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151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Test for Homogeneity of Variances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F-test for variance requires that the two samples are drawn from normal populations (i.e., must test normality assumption first). </a:t>
            </a:r>
          </a:p>
          <a:p>
            <a:r>
              <a:rPr lang="en-US" sz="2400" dirty="0"/>
              <a:t>If the two samples are not normally distributed, do not use Variance Ratio F-test ! </a:t>
            </a:r>
          </a:p>
          <a:p>
            <a:r>
              <a:rPr lang="en-US" sz="2400" dirty="0"/>
              <a:t>Use the Modified </a:t>
            </a:r>
            <a:r>
              <a:rPr lang="en-US" sz="2400" dirty="0" err="1"/>
              <a:t>Levene</a:t>
            </a:r>
            <a:r>
              <a:rPr lang="en-US" sz="2400" dirty="0"/>
              <a:t> Equal-Variance Test. </a:t>
            </a:r>
          </a:p>
          <a:p>
            <a:pPr lvl="1"/>
            <a:r>
              <a:rPr lang="en-US" sz="2000" dirty="0"/>
              <a:t>not currently available as a built in function in R- so we won’t cover it here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2923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Homogeneous Variances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02336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Fcalc</a:t>
            </a:r>
            <a:r>
              <a:rPr lang="en-US" dirty="0"/>
              <a:t> &lt; </a:t>
            </a:r>
            <a:r>
              <a:rPr lang="en-US" dirty="0" err="1"/>
              <a:t>Ftable</a:t>
            </a:r>
            <a:r>
              <a:rPr lang="en-US" dirty="0"/>
              <a:t> then fail to reject Ho (p-value &gt; 0.05). </a:t>
            </a:r>
          </a:p>
          <a:p>
            <a:r>
              <a:rPr lang="en-US" dirty="0"/>
              <a:t>Begin by calculating the mean &amp; variance for each of your two samples. </a:t>
            </a:r>
          </a:p>
          <a:p>
            <a:r>
              <a:rPr lang="en-US" dirty="0"/>
              <a:t>Then determine pooled 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Determine the test statistic and go to table.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751" y="3122857"/>
            <a:ext cx="5545075" cy="1862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591" y="4691743"/>
            <a:ext cx="3732411" cy="12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6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Homogeneous Variances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11049"/>
            <a:ext cx="7543801" cy="4023360"/>
          </a:xfrm>
        </p:spPr>
        <p:txBody>
          <a:bodyPr>
            <a:normAutofit/>
          </a:bodyPr>
          <a:lstStyle/>
          <a:p>
            <a:r>
              <a:rPr lang="en-US" sz="2800" dirty="0"/>
              <a:t>We want to compare the weights of rays in two sites, B and G.  We have the weights recorded in kg in the file "ray.weightskg.csv".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0715" y="5073953"/>
            <a:ext cx="280851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2079147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Non Homogeneous Variances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Fcalc</a:t>
            </a:r>
            <a:r>
              <a:rPr lang="en-US" dirty="0"/>
              <a:t> ≥ </a:t>
            </a:r>
            <a:r>
              <a:rPr lang="en-US" dirty="0" err="1"/>
              <a:t>Ftable</a:t>
            </a:r>
            <a:r>
              <a:rPr lang="en-US" dirty="0"/>
              <a:t> then reject Ho (p-value ≤ 0.05).</a:t>
            </a:r>
          </a:p>
          <a:p>
            <a:r>
              <a:rPr lang="en-US" dirty="0"/>
              <a:t>Assuming both data come from a normal distribution, but they have different variances, we can still do a two sample t-test. BUT we need to adjust the degrees of freedom. </a:t>
            </a:r>
          </a:p>
          <a:p>
            <a:r>
              <a:rPr lang="en-US" dirty="0"/>
              <a:t>Performs the t-test in exactly the same</a:t>
            </a:r>
            <a:br>
              <a:rPr lang="en-US" dirty="0"/>
            </a:br>
            <a:r>
              <a:rPr lang="en-US" dirty="0"/>
              <a:t> fashion as for homogeneous variances; </a:t>
            </a:r>
            <a:br>
              <a:rPr lang="en-US" dirty="0"/>
            </a:br>
            <a:r>
              <a:rPr lang="en-US" dirty="0"/>
              <a:t>but, you must enter the table at a </a:t>
            </a:r>
            <a:br>
              <a:rPr lang="en-US" dirty="0"/>
            </a:br>
            <a:r>
              <a:rPr lang="en-US" dirty="0"/>
              <a:t>different </a:t>
            </a:r>
            <a:r>
              <a:rPr lang="en-US" dirty="0" err="1"/>
              <a:t>df</a:t>
            </a:r>
            <a:r>
              <a:rPr lang="en-US" dirty="0"/>
              <a:t>. Note that this can have a </a:t>
            </a:r>
            <a:br>
              <a:rPr lang="en-US" dirty="0"/>
            </a:br>
            <a:r>
              <a:rPr lang="en-US" dirty="0"/>
              <a:t>big effect on decision.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303" y="2875699"/>
            <a:ext cx="3060457" cy="29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1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Sample T-test</a:t>
            </a:r>
            <a:br>
              <a:rPr lang="en-US" dirty="0"/>
            </a:br>
            <a:r>
              <a:rPr lang="en-US" dirty="0"/>
              <a:t>Non Homogeneous Variances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Fcalc</a:t>
            </a:r>
            <a:r>
              <a:rPr lang="en-US" dirty="0"/>
              <a:t> ≥ </a:t>
            </a:r>
            <a:r>
              <a:rPr lang="en-US" dirty="0" err="1"/>
              <a:t>Ftable</a:t>
            </a:r>
            <a:r>
              <a:rPr lang="en-US" dirty="0"/>
              <a:t> then reject Ho (p-value ≤ 0.05).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0715" y="5073953"/>
            <a:ext cx="2808514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413907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transformations: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Square root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Figure 1: Normally Distribute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60" y="2209800"/>
            <a:ext cx="3149362" cy="14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ure 2: Positively and Negatively Skewe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78921"/>
            <a:ext cx="5622471" cy="17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1762" y="4324777"/>
            <a:ext cx="19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skewed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02874" y="4324777"/>
            <a:ext cx="192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skewed</a:t>
            </a:r>
          </a:p>
        </p:txBody>
      </p:sp>
    </p:spTree>
    <p:extLst>
      <p:ext uri="{BB962C8B-B14F-4D97-AF65-F5344CB8AC3E}">
        <p14:creationId xmlns:p14="http://schemas.microsoft.com/office/powerpoint/2010/main" val="3759601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T-tests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One sample: Kruskal Wallis Test One Way </a:t>
            </a:r>
            <a:r>
              <a:rPr lang="en-US" sz="2800" dirty="0" err="1"/>
              <a:t>Anova</a:t>
            </a:r>
            <a:r>
              <a:rPr lang="en-US" sz="2800" dirty="0"/>
              <a:t> by Ranks</a:t>
            </a:r>
          </a:p>
          <a:p>
            <a:pPr lvl="1"/>
            <a:r>
              <a:rPr lang="en-US" sz="2400" dirty="0" err="1"/>
              <a:t>kruskal.test</a:t>
            </a:r>
            <a:r>
              <a:rPr lang="en-US" sz="2400" dirty="0"/>
              <a:t>(</a:t>
            </a:r>
            <a:r>
              <a:rPr lang="en-US" sz="2400" dirty="0" err="1"/>
              <a:t>y~A</a:t>
            </a:r>
            <a:r>
              <a:rPr lang="en-US" sz="2400" dirty="0"/>
              <a:t>) # where y1 is numeric and A is a factor</a:t>
            </a:r>
          </a:p>
          <a:p>
            <a:r>
              <a:rPr lang="en-US" sz="2800" dirty="0"/>
              <a:t>Paired one sample: dependent 2-group Wilcoxon Signed Rank Test</a:t>
            </a:r>
          </a:p>
          <a:p>
            <a:pPr lvl="1"/>
            <a:r>
              <a:rPr lang="en-US" sz="2400" dirty="0" err="1"/>
              <a:t>wilcox.test</a:t>
            </a:r>
            <a:r>
              <a:rPr lang="en-US" sz="2400" dirty="0"/>
              <a:t>(y1,y2,paired=TRUE) # where y1 and y2 are numeric</a:t>
            </a:r>
          </a:p>
          <a:p>
            <a:r>
              <a:rPr lang="en-US" sz="2800" dirty="0"/>
              <a:t>Two-sample: Mann-Whitney U Test</a:t>
            </a:r>
          </a:p>
          <a:p>
            <a:pPr lvl="1"/>
            <a:r>
              <a:rPr lang="en-US" sz="2400" dirty="0" err="1"/>
              <a:t>wilcox.test</a:t>
            </a:r>
            <a:r>
              <a:rPr lang="en-US" sz="2400" dirty="0"/>
              <a:t>(</a:t>
            </a:r>
            <a:r>
              <a:rPr lang="en-US" sz="2400" dirty="0" err="1"/>
              <a:t>y~A</a:t>
            </a:r>
            <a:r>
              <a:rPr lang="en-US" sz="2400" dirty="0"/>
              <a:t>)  # where y is numeric and A is A binary factor</a:t>
            </a:r>
          </a:p>
          <a:p>
            <a:pPr lvl="1"/>
            <a:r>
              <a:rPr lang="en-US" sz="2400" dirty="0" err="1"/>
              <a:t>wilcox.test</a:t>
            </a:r>
            <a:r>
              <a:rPr lang="en-US" sz="2400" dirty="0"/>
              <a:t>(</a:t>
            </a:r>
            <a:r>
              <a:rPr lang="en-US" sz="2400" dirty="0" err="1"/>
              <a:t>y,x</a:t>
            </a:r>
            <a:r>
              <a:rPr lang="en-US" sz="2400" dirty="0"/>
              <a:t>) # where y and x are numeric</a:t>
            </a:r>
          </a:p>
        </p:txBody>
      </p:sp>
    </p:spTree>
    <p:extLst>
      <p:ext uri="{BB962C8B-B14F-4D97-AF65-F5344CB8AC3E}">
        <p14:creationId xmlns:p14="http://schemas.microsoft.com/office/powerpoint/2010/main" val="77491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5176"/>
            <a:ext cx="7886700" cy="4787778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Apply simple transformations if data are not normal</a:t>
            </a:r>
          </a:p>
          <a:p>
            <a:pPr lvl="1" fontAlgn="base"/>
            <a:r>
              <a:rPr lang="en-US" sz="2400" dirty="0"/>
              <a:t>Data transformation (log)</a:t>
            </a:r>
          </a:p>
          <a:p>
            <a:pPr marL="201168" lvl="1" indent="0" fontAlgn="base">
              <a:buNone/>
            </a:pPr>
            <a:endParaRPr lang="en-US" sz="2000" dirty="0"/>
          </a:p>
          <a:p>
            <a:pPr marL="0" indent="0" fontAlgn="base">
              <a:buNone/>
            </a:pPr>
            <a:r>
              <a:rPr lang="en-US" sz="2400" dirty="0"/>
              <a:t>T-tests: Independent and Paired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when a T-test is appropriate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the assumptions of a T-test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dirty="0"/>
              <a:t>Explain when a paired t-test is appropriate</a:t>
            </a:r>
          </a:p>
          <a:p>
            <a:pPr marL="0" fontAlgn="base">
              <a:buNone/>
            </a:pPr>
            <a:endParaRPr lang="en-US" sz="2600" dirty="0"/>
          </a:p>
          <a:p>
            <a:pPr marL="0" fontAlgn="base">
              <a:buNone/>
            </a:pPr>
            <a:r>
              <a:rPr lang="en-US" sz="2600" dirty="0"/>
              <a:t>Non-parametric T-tests</a:t>
            </a:r>
          </a:p>
          <a:p>
            <a:pPr marL="0" indent="0" fontAlgn="base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0444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4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2713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http://www.unh.edu/halelab/BIOL933/labs/lab6.pdf</a:t>
            </a:r>
            <a:endParaRPr lang="en-US" dirty="0"/>
          </a:p>
          <a:p>
            <a:r>
              <a:rPr lang="en-US" dirty="0">
                <a:hlinkClick r:id="rId3"/>
              </a:rPr>
              <a:t>http://www.csic.cornell.edu/Elrod/t-test/t-test-assumptions.html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https://www.ohio.edu/plantbio/staff/mccarthy/quantmet/lectures/ttest.pdf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https://www.isixsigma.com/tools-templates/normality/tips-recognizing-and-transforming-non-normal-data/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http://rcompanion.org/handbook/I_12.html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16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Test for Normality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5 major tests used: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Shapiro-Wilk W test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Anderson-Darling test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Martinez-</a:t>
            </a:r>
            <a:r>
              <a:rPr lang="en-US" sz="2400" dirty="0" err="1"/>
              <a:t>Iglewicz</a:t>
            </a:r>
            <a:r>
              <a:rPr lang="en-US" sz="2400" dirty="0"/>
              <a:t> test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Kolmogorov-Smirnov test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/>
              <a:t>D’Agostino</a:t>
            </a:r>
            <a:r>
              <a:rPr lang="en-US" sz="2400" dirty="0"/>
              <a:t> Omnibus test</a:t>
            </a:r>
          </a:p>
          <a:p>
            <a:r>
              <a:rPr lang="en-US" sz="2400" dirty="0"/>
              <a:t>NB: Power of all is weak if N &lt; 10 </a:t>
            </a:r>
          </a:p>
        </p:txBody>
      </p:sp>
    </p:spTree>
    <p:extLst>
      <p:ext uri="{BB962C8B-B14F-4D97-AF65-F5344CB8AC3E}">
        <p14:creationId xmlns:p14="http://schemas.microsoft.com/office/powerpoint/2010/main" val="745860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Shapiro Wilk W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 by Shapiro and Wilk (1965).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One of the most powerful overall tests.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It is the ratio of two estimates of variance (actual calculation is cumbersome; adversely affected by ties).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Test statistic is W; roughly a measure of the straightness of the quantile-quantile plot. The closer W is to 1, the more normal the sample is.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Available in R and most other major stats applications.</a:t>
            </a:r>
          </a:p>
          <a:p>
            <a:endParaRPr lang="en-US" dirty="0"/>
          </a:p>
          <a:p>
            <a:r>
              <a:rPr lang="en-US" dirty="0" err="1"/>
              <a:t>shapiro.test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462651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13" y="1842073"/>
            <a:ext cx="5098562" cy="3173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8" y="516836"/>
            <a:ext cx="2313633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Shapiro Wilk W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8" y="2653802"/>
            <a:ext cx="2313633" cy="7667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shapiro.test</a:t>
            </a:r>
            <a:r>
              <a:rPr lang="en-US" dirty="0">
                <a:solidFill>
                  <a:srgbClr val="FFFFFF"/>
                </a:solidFill>
              </a:rPr>
              <a:t>(a)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278" y="4831260"/>
            <a:ext cx="2461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p&gt;0.05 means fail to reject the null (null is that distribution is normal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50" y="3417995"/>
            <a:ext cx="2862942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4290369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13" y="1842073"/>
            <a:ext cx="5098562" cy="3173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8" y="516836"/>
            <a:ext cx="2313633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Shapiro Wilk W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8" y="2653802"/>
            <a:ext cx="2313633" cy="7667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shapiro.test</a:t>
            </a:r>
            <a:r>
              <a:rPr lang="en-US" dirty="0">
                <a:solidFill>
                  <a:srgbClr val="FFFFFF"/>
                </a:solidFill>
              </a:rPr>
              <a:t>(a)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3016" r="81905" b="8519"/>
          <a:stretch/>
        </p:blipFill>
        <p:spPr>
          <a:xfrm>
            <a:off x="-42297" y="3744685"/>
            <a:ext cx="3598810" cy="947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9278" y="4831260"/>
            <a:ext cx="2461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p&gt;0.05 means fail to reject the null (null is that distribution is normal</a:t>
            </a:r>
          </a:p>
        </p:txBody>
      </p:sp>
    </p:spTree>
    <p:extLst>
      <p:ext uri="{BB962C8B-B14F-4D97-AF65-F5344CB8AC3E}">
        <p14:creationId xmlns:p14="http://schemas.microsoft.com/office/powerpoint/2010/main" val="3896848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22960" y="909880"/>
            <a:ext cx="3703320" cy="736282"/>
          </a:xfrm>
        </p:spPr>
        <p:txBody>
          <a:bodyPr>
            <a:normAutofit/>
          </a:bodyPr>
          <a:lstStyle/>
          <a:p>
            <a:r>
              <a:rPr lang="en-US" sz="2400" b="1" dirty="0"/>
              <a:t>Anderson-Darling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2960" y="1850571"/>
            <a:ext cx="3703320" cy="4109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Anderson and Darling (1954).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Very popular test.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EDF (empirical distribution function) percentile statistics.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Almost as powerful as Shapiro-Wilk W test.</a:t>
            </a:r>
          </a:p>
          <a:p>
            <a:pPr marL="0">
              <a:buNone/>
            </a:pPr>
            <a:endParaRPr lang="en-US" sz="2200" dirty="0"/>
          </a:p>
          <a:p>
            <a:pPr marL="0">
              <a:buNone/>
            </a:pPr>
            <a:endParaRPr lang="en-US" sz="2200" dirty="0"/>
          </a:p>
          <a:p>
            <a:r>
              <a:rPr lang="en-US" dirty="0"/>
              <a:t>Package ‘</a:t>
            </a:r>
            <a:r>
              <a:rPr lang="en-US" dirty="0" err="1"/>
              <a:t>nortest</a:t>
            </a:r>
            <a:r>
              <a:rPr lang="en-US" dirty="0"/>
              <a:t>’ has it as </a:t>
            </a:r>
            <a:r>
              <a:rPr lang="en-US" dirty="0" err="1"/>
              <a:t>ad.test</a:t>
            </a:r>
            <a:r>
              <a:rPr lang="en-US" dirty="0"/>
              <a:t>(x)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909880"/>
            <a:ext cx="3703320" cy="736282"/>
          </a:xfrm>
        </p:spPr>
        <p:txBody>
          <a:bodyPr>
            <a:normAutofit/>
          </a:bodyPr>
          <a:lstStyle/>
          <a:p>
            <a:r>
              <a:rPr lang="en-US" sz="2400" b="1" dirty="0"/>
              <a:t>Martinez-</a:t>
            </a:r>
            <a:r>
              <a:rPr lang="en-US" sz="2400" b="1" dirty="0" err="1"/>
              <a:t>Iglewicz</a:t>
            </a:r>
            <a:r>
              <a:rPr lang="en-US" sz="2400" b="1" dirty="0"/>
              <a:t> test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850571"/>
            <a:ext cx="3703320" cy="41099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the median &amp; robust estimator of dispersion.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Very powerful test.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Works well with small sample sizes.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Particularly useful for symmetrically skewed samples.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 value close to 1.0 indicates normality.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Strongly recommended during EDA. </a:t>
            </a:r>
          </a:p>
          <a:p>
            <a:r>
              <a:rPr lang="en-US" dirty="0"/>
              <a:t>Package ‘</a:t>
            </a:r>
            <a:r>
              <a:rPr lang="en-US" dirty="0" err="1"/>
              <a:t>PoweR</a:t>
            </a:r>
            <a:r>
              <a:rPr lang="en-US" dirty="0"/>
              <a:t>’ (not easy to use)</a:t>
            </a:r>
          </a:p>
        </p:txBody>
      </p:sp>
    </p:spTree>
    <p:extLst>
      <p:ext uri="{BB962C8B-B14F-4D97-AF65-F5344CB8AC3E}">
        <p14:creationId xmlns:p14="http://schemas.microsoft.com/office/powerpoint/2010/main" val="3424029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22960" y="909880"/>
            <a:ext cx="3703320" cy="736282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Kolmogorov-Smirnov test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22960" y="1850571"/>
            <a:ext cx="3703320" cy="410996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Calculates expected normal distribution and compares it with the observed distribution.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cumulative distribution functions.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Based on the max difference between two distributions.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Poor for discrimination below N = 30.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 to detect differences is low. Historically popular. </a:t>
            </a:r>
          </a:p>
          <a:p>
            <a:r>
              <a:rPr lang="en-US" dirty="0" err="1"/>
              <a:t>ks.test</a:t>
            </a:r>
            <a:r>
              <a:rPr lang="en-US" dirty="0"/>
              <a:t>(x, ”</a:t>
            </a:r>
            <a:r>
              <a:rPr lang="en-US" dirty="0" err="1"/>
              <a:t>pnorm</a:t>
            </a:r>
            <a:r>
              <a:rPr lang="en-US" dirty="0"/>
              <a:t>”, mu, </a:t>
            </a:r>
            <a:r>
              <a:rPr lang="en-US" dirty="0" err="1"/>
              <a:t>sd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909880"/>
            <a:ext cx="3703320" cy="736282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/>
              <a:t>D’Agostino</a:t>
            </a:r>
            <a:r>
              <a:rPr lang="en-US" sz="2400" b="1" dirty="0"/>
              <a:t> Omnibus test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850571"/>
            <a:ext cx="3703320" cy="410996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Based on coefficients of skewness (√b1) and kurtosis (b2).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Provides separate tests for skew and kurtosis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Skewness test requires N ≥ 8 –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Kurtosis test best if N &gt; 20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Provides combined Omnibus test of normality. 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/>
              <a:t>Package ‘moments’ </a:t>
            </a:r>
            <a:r>
              <a:rPr lang="en-US" sz="2000" dirty="0" err="1"/>
              <a:t>agostino.test</a:t>
            </a:r>
            <a:r>
              <a:rPr lang="en-US" sz="20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65344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&amp; Sqrt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right-skewed data—tail is on the right, positive skew—, common transformations include square root, cube root, and log.</a:t>
                </a:r>
              </a:p>
              <a:p>
                <a:r>
                  <a:rPr lang="en-US" dirty="0"/>
                  <a:t> For left-skewed data—tail is on the left, negative skew—, common transformations include square root (constant – x), cube root (constant – x), and log (constant – x).</a:t>
                </a:r>
              </a:p>
              <a:p>
                <a:endParaRPr lang="en-US" dirty="0"/>
              </a:p>
              <a:p>
                <a:r>
                  <a:rPr lang="en-US" dirty="0"/>
                  <a:t>***Do not use log transformation if you have zeros in your data*** 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8" t="-166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58888" y="5135530"/>
            <a:ext cx="4985657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338087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Warning About Using Tests for Normality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is that distribution is normal</a:t>
            </a:r>
          </a:p>
          <a:p>
            <a:r>
              <a:rPr lang="en-US" dirty="0"/>
              <a:t>When the sample size is small, even big departures from normality are not detected, and when your sample size is large, even the smallest deviation from normality will lead to a rejected null.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429" y="4245429"/>
            <a:ext cx="4985657" cy="7078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/>
              <a:t>R script time</a:t>
            </a:r>
          </a:p>
        </p:txBody>
      </p:sp>
    </p:spTree>
    <p:extLst>
      <p:ext uri="{BB962C8B-B14F-4D97-AF65-F5344CB8AC3E}">
        <p14:creationId xmlns:p14="http://schemas.microsoft.com/office/powerpoint/2010/main" val="397908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1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re-&lt;strong&gt;fish&lt;/strong&gt;-at-the-maine-ave-&lt;strong&gt;fish-market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00" y="2672863"/>
            <a:ext cx="4924400" cy="3693300"/>
          </a:xfrm>
          <a:prstGeom prst="rect">
            <a:avLst/>
          </a:prstGeom>
        </p:spPr>
      </p:pic>
      <p:pic>
        <p:nvPicPr>
          <p:cNvPr id="9" name="Picture 8" descr="File:Wash &lt;strong&gt;fish market&lt;/strong&gt;.jpg - Wikimedia Common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r="23748"/>
          <a:stretch/>
        </p:blipFill>
        <p:spPr>
          <a:xfrm>
            <a:off x="-1" y="0"/>
            <a:ext cx="4671163" cy="48709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96322" y="162589"/>
            <a:ext cx="337095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do you notice?</a:t>
            </a:r>
          </a:p>
        </p:txBody>
      </p:sp>
    </p:spTree>
    <p:extLst>
      <p:ext uri="{BB962C8B-B14F-4D97-AF65-F5344CB8AC3E}">
        <p14:creationId xmlns:p14="http://schemas.microsoft.com/office/powerpoint/2010/main" val="360851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ownload Small PNG Medium PNG Large PNG SVG Edit Clipart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0531" y="296321"/>
            <a:ext cx="1340064" cy="1844823"/>
          </a:xfrm>
          <a:prstGeom prst="rect">
            <a:avLst/>
          </a:prstGeom>
        </p:spPr>
      </p:pic>
      <p:pic>
        <p:nvPicPr>
          <p:cNvPr id="22" name="Picture 21" descr="Square (150 × 150) Small (185 × 240) Original (355 × 461) View all ...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5044" y="1572012"/>
            <a:ext cx="1156215" cy="1501451"/>
          </a:xfrm>
          <a:prstGeom prst="rect">
            <a:avLst/>
          </a:prstGeom>
        </p:spPr>
      </p:pic>
      <p:pic>
        <p:nvPicPr>
          <p:cNvPr id="15" name="Picture 14" descr="Download Small PNG Medium PNG Large PNG SVG Edit Clipart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7081" y="254977"/>
            <a:ext cx="852218" cy="1683830"/>
          </a:xfrm>
          <a:prstGeom prst="rect">
            <a:avLst/>
          </a:prstGeom>
        </p:spPr>
      </p:pic>
      <p:pic>
        <p:nvPicPr>
          <p:cNvPr id="5" name="Picture 4" descr="Download Small PNG Medium PNG Large PNG SVG Edit Clipart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146" y="254977"/>
            <a:ext cx="1340064" cy="1844823"/>
          </a:xfrm>
          <a:prstGeom prst="rect">
            <a:avLst/>
          </a:prstGeom>
        </p:spPr>
      </p:pic>
      <p:pic>
        <p:nvPicPr>
          <p:cNvPr id="11" name="Picture 10" descr="Download Small PNG Medium PNG Large PNG SVG Edit Clipart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02444" y="914400"/>
            <a:ext cx="1253712" cy="1408338"/>
          </a:xfrm>
          <a:prstGeom prst="rect">
            <a:avLst/>
          </a:prstGeom>
        </p:spPr>
      </p:pic>
      <p:pic>
        <p:nvPicPr>
          <p:cNvPr id="14" name="Picture 13" descr="Step #9 : &lt;strong&gt;Tree&lt;/strong&gt; &lt;strong&gt;Trunk&lt;/strong&gt; ~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74" y="2077489"/>
            <a:ext cx="1101312" cy="2134424"/>
          </a:xfrm>
          <a:prstGeom prst="rect">
            <a:avLst/>
          </a:prstGeom>
        </p:spPr>
      </p:pic>
      <p:pic>
        <p:nvPicPr>
          <p:cNvPr id="9" name="Picture 8" descr="Step #9 : &lt;strong&gt;Tree&lt;/strong&gt; &lt;strong&gt;Trunk&lt;/strong&gt; ~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72" y="2191920"/>
            <a:ext cx="1558129" cy="2134424"/>
          </a:xfrm>
          <a:prstGeom prst="rect">
            <a:avLst/>
          </a:prstGeom>
        </p:spPr>
      </p:pic>
      <p:pic>
        <p:nvPicPr>
          <p:cNvPr id="16" name="Picture 15" descr="Step #9 : &lt;strong&gt;Tree&lt;/strong&gt; &lt;strong&gt;Trunk&lt;/strong&gt; ~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74" y="1269347"/>
            <a:ext cx="1101312" cy="2134424"/>
          </a:xfrm>
          <a:prstGeom prst="rect">
            <a:avLst/>
          </a:prstGeom>
        </p:spPr>
      </p:pic>
      <p:pic>
        <p:nvPicPr>
          <p:cNvPr id="7" name="Picture 6" descr="Square (150 × 150) Small (185 × 240) Original (355 × 461) View all ...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4057" y="2921763"/>
            <a:ext cx="1156215" cy="1501451"/>
          </a:xfrm>
          <a:prstGeom prst="rect">
            <a:avLst/>
          </a:prstGeom>
        </p:spPr>
      </p:pic>
      <p:pic>
        <p:nvPicPr>
          <p:cNvPr id="18" name="Picture 17" descr="Download Small PNG Medium PNG Large PNG SVG Edit Clipart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3068" y="174480"/>
            <a:ext cx="1021215" cy="2148258"/>
          </a:xfrm>
          <a:prstGeom prst="rect">
            <a:avLst/>
          </a:prstGeom>
        </p:spPr>
      </p:pic>
      <p:pic>
        <p:nvPicPr>
          <p:cNvPr id="20" name="Picture 19" descr="Download Small PNG Medium PNG Large PNG SVG Edit Clipart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6819" y="2475138"/>
            <a:ext cx="1253712" cy="1408338"/>
          </a:xfrm>
          <a:prstGeom prst="rect">
            <a:avLst/>
          </a:prstGeom>
        </p:spPr>
      </p:pic>
      <p:pic>
        <p:nvPicPr>
          <p:cNvPr id="21" name="Picture 20" descr="Download Small PNG Medium PNG Large PNG SVG Edit Clipart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3675" y="1307233"/>
            <a:ext cx="1253712" cy="2182646"/>
          </a:xfrm>
          <a:prstGeom prst="rect">
            <a:avLst/>
          </a:prstGeom>
        </p:spPr>
      </p:pic>
      <p:pic>
        <p:nvPicPr>
          <p:cNvPr id="19" name="Picture 18" descr="Download Small PNG Medium PNG Large PNG SVG Edit Clipart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5175" y="2554963"/>
            <a:ext cx="1538016" cy="1727706"/>
          </a:xfrm>
          <a:prstGeom prst="rect">
            <a:avLst/>
          </a:prstGeom>
        </p:spPr>
      </p:pic>
      <p:pic>
        <p:nvPicPr>
          <p:cNvPr id="23" name="Picture 22" descr="Square (150 × 150) Small (185 × 240) Original (355 × 461) View all ...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4578" y="3350350"/>
            <a:ext cx="1485985" cy="1501451"/>
          </a:xfrm>
          <a:prstGeom prst="rect">
            <a:avLst/>
          </a:prstGeom>
        </p:spPr>
      </p:pic>
      <p:pic>
        <p:nvPicPr>
          <p:cNvPr id="25" name="Picture 24" descr="Download Small PNG Medium PNG Large PNG SVG Edit Clipar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408" y="4979560"/>
            <a:ext cx="5070592" cy="13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97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3480</TotalTime>
  <Words>2651</Words>
  <Application>Microsoft Office PowerPoint</Application>
  <PresentationFormat>On-screen Show (4:3)</PresentationFormat>
  <Paragraphs>278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Retrospect</vt:lpstr>
      <vt:lpstr>Introduction to Applied Statistics: Data Transformations and T-tests</vt:lpstr>
      <vt:lpstr>Learning Objectives</vt:lpstr>
      <vt:lpstr>Data Transformations</vt:lpstr>
      <vt:lpstr>Data Transformations</vt:lpstr>
      <vt:lpstr>Log &amp; Sqrt Transformations</vt:lpstr>
      <vt:lpstr>Cautionary Warning About Using Tests for Normality</vt:lpstr>
      <vt:lpstr>T-tests </vt:lpstr>
      <vt:lpstr>PowerPoint Presentation</vt:lpstr>
      <vt:lpstr>PowerPoint Presentation</vt:lpstr>
      <vt:lpstr>Introduction to T-distribution</vt:lpstr>
      <vt:lpstr>How to look for differences in data (One Sample T-test)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One Sample T-test</vt:lpstr>
      <vt:lpstr>Paired T-test</vt:lpstr>
      <vt:lpstr>Paired T-test</vt:lpstr>
      <vt:lpstr>Two Sample T-test</vt:lpstr>
      <vt:lpstr>Two Sample T-test Test for Homogeneity of Variances</vt:lpstr>
      <vt:lpstr>Two Sample T-test Test for Homogeneity of Variances</vt:lpstr>
      <vt:lpstr>Two Sample T-test Test for Homogeneity of Variances</vt:lpstr>
      <vt:lpstr>Two Sample T-test Test for Homogeneity of Variances</vt:lpstr>
      <vt:lpstr>Two Sample T-test Homogeneous Variances</vt:lpstr>
      <vt:lpstr>Two Sample T-test Homogeneous Variances</vt:lpstr>
      <vt:lpstr>Two Sample T-test Non Homogeneous Variances</vt:lpstr>
      <vt:lpstr>Two Sample T-test Non Homogeneous Variances</vt:lpstr>
      <vt:lpstr>Non-Parametric T-tests</vt:lpstr>
      <vt:lpstr>Learning Objectives</vt:lpstr>
      <vt:lpstr>Questions?</vt:lpstr>
      <vt:lpstr>References</vt:lpstr>
      <vt:lpstr>Ways to Test for Normality</vt:lpstr>
      <vt:lpstr>Shapiro Wilk W Test</vt:lpstr>
      <vt:lpstr>Shapiro Wilk W Test</vt:lpstr>
      <vt:lpstr>Shapiro Wilk W Test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Applied Statistics: T-tests and Normality of Data</dc:title>
  <dc:creator>Lynn Waterhouse</dc:creator>
  <cp:lastModifiedBy>Lynn Waterhouse</cp:lastModifiedBy>
  <cp:revision>38</cp:revision>
  <dcterms:created xsi:type="dcterms:W3CDTF">2017-03-21T23:05:18Z</dcterms:created>
  <dcterms:modified xsi:type="dcterms:W3CDTF">2017-03-26T22:31:52Z</dcterms:modified>
</cp:coreProperties>
</file>